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</p:sldMasterIdLst>
  <p:notesMasterIdLst>
    <p:notesMasterId r:id="rId7"/>
  </p:notesMasterIdLst>
  <p:handoutMasterIdLst>
    <p:handoutMasterId r:id="rId23"/>
  </p:handoutMasterIdLst>
  <p:sldIdLst>
    <p:sldId id="256" r:id="rId4"/>
    <p:sldId id="751" r:id="rId5"/>
    <p:sldId id="279" r:id="rId6"/>
    <p:sldId id="759" r:id="rId8"/>
    <p:sldId id="760" r:id="rId9"/>
    <p:sldId id="912" r:id="rId10"/>
    <p:sldId id="913" r:id="rId11"/>
    <p:sldId id="781" r:id="rId12"/>
    <p:sldId id="888" r:id="rId13"/>
    <p:sldId id="889" r:id="rId14"/>
    <p:sldId id="871" r:id="rId15"/>
    <p:sldId id="891" r:id="rId16"/>
    <p:sldId id="919" r:id="rId17"/>
    <p:sldId id="920" r:id="rId18"/>
    <p:sldId id="921" r:id="rId19"/>
    <p:sldId id="922" r:id="rId20"/>
    <p:sldId id="923" r:id="rId21"/>
    <p:sldId id="270" r:id="rId22"/>
  </p:sldIdLst>
  <p:sldSz cx="12192000" cy="6858000"/>
  <p:notesSz cx="7103745" cy="10234295"/>
  <p:embeddedFontLst>
    <p:embeddedFont>
      <p:font typeface="黑体" panose="02010609060101010101" charset="-122"/>
      <p:regular r:id="rId28"/>
    </p:embeddedFont>
    <p:embeddedFont>
      <p:font typeface="微软雅黑" panose="020B0503020204020204" charset="-122"/>
      <p:regular r:id="rId29"/>
    </p:embeddedFont>
    <p:embeddedFont>
      <p:font typeface="华文细黑" panose="02010600040101010101" charset="-122"/>
      <p:regular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E3F3"/>
    <a:srgbClr val="F3B96D"/>
    <a:srgbClr val="8EC0B9"/>
    <a:srgbClr val="2E75B6"/>
    <a:srgbClr val="CCCC9F"/>
    <a:srgbClr val="DB4105"/>
    <a:srgbClr val="5A84AF"/>
    <a:srgbClr val="E4EDF4"/>
    <a:srgbClr val="7ACA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552" y="-942"/>
      </p:cViewPr>
      <p:guideLst>
        <p:guide orient="horz" pos="217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4" Type="http://schemas.openxmlformats.org/officeDocument/2006/relationships/font" Target="fonts/font7.fntdata"/><Relationship Id="rId33" Type="http://schemas.openxmlformats.org/officeDocument/2006/relationships/font" Target="fonts/font6.fntdata"/><Relationship Id="rId32" Type="http://schemas.openxmlformats.org/officeDocument/2006/relationships/font" Target="fonts/font5.fntdata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73C0D0-D39E-4E70-9BCA-283D268ED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emf"/><Relationship Id="rId6" Type="http://schemas.openxmlformats.org/officeDocument/2006/relationships/tags" Target="../tags/tag3.xml"/><Relationship Id="rId5" Type="http://schemas.openxmlformats.org/officeDocument/2006/relationships/image" Target="../media/image6.emf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黑体" panose="02010609060101010101" charset="-122"/>
                <a:sym typeface="黑体" panose="02010609060101010101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899775" y="5443538"/>
            <a:ext cx="1292225" cy="141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0350" y="114300"/>
            <a:ext cx="546100" cy="53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42700" y="53975"/>
            <a:ext cx="61595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635" y="4853940"/>
            <a:ext cx="12192635" cy="2004060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5"/>
          <a:stretch>
            <a:fillRect/>
          </a:stretch>
        </p:blipFill>
        <p:spPr>
          <a:xfrm>
            <a:off x="2893783" y="3982065"/>
            <a:ext cx="6371303" cy="28759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9" name="Freeform 244"/>
          <p:cNvSpPr/>
          <p:nvPr userDrawn="1"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0" kern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7" r="71389" b="42089"/>
          <a:stretch>
            <a:fillRect/>
          </a:stretch>
        </p:blipFill>
        <p:spPr>
          <a:xfrm>
            <a:off x="0" y="473204"/>
            <a:ext cx="2251881" cy="321912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313055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4111353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4.jpeg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15.jpeg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16.jpeg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3.jpeg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162175" y="1555750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72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解剖学基础</a:t>
            </a:r>
            <a:endParaRPr lang="zh-CN" altLang="zh-CN" sz="7200" b="1" dirty="0" smtClean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898265" y="3695164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16598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细胞膜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0335" y="842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dirty="0">
                <a:latin typeface="Arial" panose="020B0604020202020204" pitchFamily="34" charset="0"/>
                <a:sym typeface="+mn-ea"/>
              </a:rPr>
              <a:t>  (</a:t>
            </a:r>
            <a:r>
              <a:rPr lang="zh-CN" altLang="zh-CN" sz="2400" dirty="0">
                <a:latin typeface="Arial" panose="020B0604020202020204" pitchFamily="34" charset="0"/>
                <a:sym typeface="+mn-ea"/>
              </a:rPr>
              <a:t>二</a:t>
            </a:r>
            <a:r>
              <a:rPr lang="en-US" altLang="zh-CN" sz="2400" dirty="0">
                <a:latin typeface="Arial" panose="020B0604020202020204" pitchFamily="34" charset="0"/>
                <a:sym typeface="+mn-ea"/>
              </a:rPr>
              <a:t>) </a:t>
            </a:r>
            <a:r>
              <a:rPr lang="zh-CN" altLang="zh-CN" sz="2400" dirty="0">
                <a:latin typeface="Arial" panose="020B0604020202020204" pitchFamily="34" charset="0"/>
                <a:sym typeface="+mn-ea"/>
              </a:rPr>
              <a:t>细胞膜的功能</a:t>
            </a:r>
            <a:endParaRPr lang="zh-CN" altLang="zh-CN" sz="2400" dirty="0">
              <a:latin typeface="Arial" panose="020B0604020202020204" pitchFamily="3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27175" y="2829560"/>
            <a:ext cx="774192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266700"/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细胞膜具有维持细胞的形态，对细胞起保护作用；同时在物质交换过程中和接受刺激、传递信息等方面起着重要作用。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216598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二、细胞质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矩形: 剪去对角 3"/>
          <p:cNvSpPr/>
          <p:nvPr>
            <p:custDataLst>
              <p:tags r:id="rId2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30010" y="2828290"/>
            <a:ext cx="4215765" cy="218376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r>
              <a:rPr lang="zh-CN" altLang="zh-CN" sz="2000" dirty="0">
                <a:latin typeface="Arial" panose="020B0604020202020204" pitchFamily="34" charset="0"/>
                <a:sym typeface="+mn-ea"/>
              </a:rPr>
              <a:t>基质是细胞质内呈液态的部分，由水、无机盐、蛋白质、糖及脂类等物质组成，并含有多种酶。基质是细胞进行物质代谢的场所，同时也为细胞器提供了必需的环境。</a:t>
            </a:r>
            <a:endParaRPr lang="zh-CN" altLang="zh-CN" sz="2000" dirty="0"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10244" name="图片 4" descr="图1-4 细胞的超微结构模式图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9050" y="1767205"/>
            <a:ext cx="3592195" cy="4165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935345" y="2278380"/>
            <a:ext cx="476885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  <a:buNone/>
            </a:pPr>
            <a:r>
              <a:rPr lang="en-US" altLang="zh-CN" sz="2400" dirty="0">
                <a:latin typeface="Arial" panose="020B0604020202020204" pitchFamily="34" charset="0"/>
                <a:sym typeface="+mn-ea"/>
              </a:rPr>
              <a:t>     </a:t>
            </a:r>
            <a:r>
              <a:rPr lang="zh-CN" altLang="zh-CN" sz="2000" dirty="0">
                <a:latin typeface="Arial" panose="020B0604020202020204" pitchFamily="34" charset="0"/>
                <a:sym typeface="+mn-ea"/>
              </a:rPr>
              <a:t> (一) 基质</a:t>
            </a:r>
            <a:endParaRPr lang="zh-CN" altLang="zh-CN" sz="2000" dirty="0">
              <a:latin typeface="Arial" panose="020B060402020202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2105" y="1020445"/>
            <a:ext cx="1136713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dirty="0">
                <a:latin typeface="Arial" panose="020B0604020202020204" pitchFamily="34" charset="0"/>
                <a:sym typeface="+mn-ea"/>
              </a:rPr>
              <a:t>   </a:t>
            </a:r>
            <a:r>
              <a:rPr lang="zh-CN" altLang="zh-CN" sz="2000" dirty="0">
                <a:latin typeface="Arial" panose="020B0604020202020204" pitchFamily="34" charset="0"/>
                <a:sym typeface="+mn-ea"/>
              </a:rPr>
              <a:t>细胞质位于细胞膜和细胞核之间，生活状态下为透明的胶状物质，细胞质主要由基质和细胞器组成。</a:t>
            </a:r>
            <a:endParaRPr lang="en-US" altLang="zh-CN" sz="2000" dirty="0"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216598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二、细胞质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9600" y="1331595"/>
            <a:ext cx="10972800" cy="4584065"/>
            <a:chOff x="960" y="2110"/>
            <a:chExt cx="17280" cy="7219"/>
          </a:xfrm>
        </p:grpSpPr>
        <p:sp>
          <p:nvSpPr>
            <p:cNvPr id="22" name="矩形: 圆角 1128"/>
            <p:cNvSpPr/>
            <p:nvPr>
              <p:custDataLst>
                <p:tags r:id="rId2"/>
              </p:custDataLst>
            </p:nvPr>
          </p:nvSpPr>
          <p:spPr>
            <a:xfrm>
              <a:off x="960" y="2110"/>
              <a:ext cx="17280" cy="7219"/>
            </a:xfrm>
            <a:prstGeom prst="roundRect">
              <a:avLst>
                <a:gd name="adj" fmla="val 4386"/>
              </a:avLst>
            </a:prstGeom>
            <a:solidFill>
              <a:srgbClr val="FFFFFF"/>
            </a:solidFill>
            <a:ln w="12700">
              <a:solidFill>
                <a:srgbClr val="C0A3A3"/>
              </a:solidFill>
            </a:ln>
            <a:effectLst>
              <a:outerShdw blurRad="50800" dist="762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indent="508000" algn="just" fontAlgn="auto">
                <a:lnSpc>
                  <a:spcPct val="150000"/>
                </a:lnSpc>
              </a:pPr>
              <a:r>
                <a:rPr lang="zh-CN" altLang="zh-CN" dirty="0">
                  <a:latin typeface="Arial" panose="020B0604020202020204" pitchFamily="34" charset="0"/>
                  <a:sym typeface="+mn-ea"/>
                </a:rPr>
                <a:t>细胞质是位于细胞膜与细胞核之间的部分，包括线粒体、内质网、核糖体、溶酶体、高尔基复合体、微管、微丝和中心体等。是细胞进行新陈代谢与物质合成的场所。</a:t>
              </a:r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4" name="同心圆 262"/>
            <p:cNvSpPr/>
            <p:nvPr>
              <p:custDataLst>
                <p:tags r:id="rId3"/>
              </p:custDataLst>
            </p:nvPr>
          </p:nvSpPr>
          <p:spPr>
            <a:xfrm>
              <a:off x="1185" y="2352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3" name="同心圆 262"/>
            <p:cNvSpPr/>
            <p:nvPr>
              <p:custDataLst>
                <p:tags r:id="rId4"/>
              </p:custDataLst>
            </p:nvPr>
          </p:nvSpPr>
          <p:spPr>
            <a:xfrm>
              <a:off x="17412" y="8533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076" y="5227"/>
              <a:ext cx="12893" cy="41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indent="508000" algn="just" fontAlgn="auto">
                <a:lnSpc>
                  <a:spcPct val="150000"/>
                </a:lnSpc>
              </a:pPr>
              <a:r>
                <a:rPr lang="en-US" altLang="zh-CN" dirty="0">
                  <a:latin typeface="Arial" panose="020B0604020202020204" pitchFamily="34" charset="0"/>
                  <a:sym typeface="+mn-ea"/>
                </a:rPr>
                <a:t>1</a:t>
              </a:r>
              <a:r>
                <a:rPr lang="zh-CN" altLang="zh-CN" dirty="0">
                  <a:latin typeface="Arial" panose="020B0604020202020204" pitchFamily="34" charset="0"/>
                  <a:sym typeface="+mn-ea"/>
                </a:rPr>
                <a:t>．线粒体</a:t>
              </a:r>
              <a:r>
                <a:rPr lang="en-US" altLang="zh-CN" dirty="0">
                  <a:latin typeface="Arial" panose="020B0604020202020204" pitchFamily="34" charset="0"/>
                  <a:sym typeface="+mn-ea"/>
                </a:rPr>
                <a:t>  </a:t>
              </a:r>
              <a:r>
                <a:rPr lang="zh-CN" altLang="zh-CN" dirty="0">
                  <a:latin typeface="Arial" panose="020B0604020202020204" pitchFamily="34" charset="0"/>
                  <a:sym typeface="+mn-ea"/>
                </a:rPr>
                <a:t>在光镜下线粒体呈线状或颗粒状，电镜下呈双层的膜结构。线粒体的外膜光滑，内膜向线粒体腔内折叠成板状或管状的嵴。线粒体内含有多种酶，是细胞生物氧化功能的主要结构，能将细胞摄入的蛋白质、脂肪和糖等物质分解氧化而释放出能量，并将能量贮存起来，以满足细胞生理活动的需要。因此，线粒体被称为细胞的“动力工厂”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34645" y="8077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2400" b="1" dirty="0">
                <a:latin typeface="Arial" panose="020B0604020202020204" pitchFamily="34" charset="0"/>
                <a:sym typeface="+mn-ea"/>
              </a:rPr>
              <a:t>（二）细胞器</a:t>
            </a:r>
            <a:endParaRPr lang="zh-CN" altLang="zh-CN" sz="2400" b="1" dirty="0">
              <a:latin typeface="Arial" panose="020B0604020202020204" pitchFamily="3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18260" y="1485265"/>
            <a:ext cx="8191500" cy="18713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indent="508000" algn="just" fontAlgn="auto">
              <a:lnSpc>
                <a:spcPct val="150000"/>
              </a:lnSpc>
            </a:pPr>
            <a:r>
              <a:rPr lang="zh-CN" altLang="zh-CN" dirty="0">
                <a:latin typeface="Arial" panose="020B0604020202020204" pitchFamily="34" charset="0"/>
                <a:sym typeface="+mn-ea"/>
              </a:rPr>
              <a:t>细胞质是位于细胞膜与细胞核之间的部分，包括线粒体、内质网、核糖体、溶酶体、高尔基复合体、微管、微丝和中心体等。是细胞进行新陈代谢与物质合成的场所。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216598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二、细胞质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9600" y="1331595"/>
            <a:ext cx="10972800" cy="4584065"/>
            <a:chOff x="960" y="2110"/>
            <a:chExt cx="17280" cy="7219"/>
          </a:xfrm>
        </p:grpSpPr>
        <p:sp>
          <p:nvSpPr>
            <p:cNvPr id="22" name="矩形: 圆角 1128"/>
            <p:cNvSpPr/>
            <p:nvPr>
              <p:custDataLst>
                <p:tags r:id="rId2"/>
              </p:custDataLst>
            </p:nvPr>
          </p:nvSpPr>
          <p:spPr>
            <a:xfrm>
              <a:off x="960" y="2110"/>
              <a:ext cx="17280" cy="7219"/>
            </a:xfrm>
            <a:prstGeom prst="roundRect">
              <a:avLst>
                <a:gd name="adj" fmla="val 4386"/>
              </a:avLst>
            </a:prstGeom>
            <a:solidFill>
              <a:srgbClr val="FFFFFF"/>
            </a:solidFill>
            <a:ln w="12700">
              <a:solidFill>
                <a:srgbClr val="C0A3A3"/>
              </a:solidFill>
            </a:ln>
            <a:effectLst>
              <a:outerShdw blurRad="50800" dist="762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4" name="同心圆 262"/>
            <p:cNvSpPr/>
            <p:nvPr>
              <p:custDataLst>
                <p:tags r:id="rId3"/>
              </p:custDataLst>
            </p:nvPr>
          </p:nvSpPr>
          <p:spPr>
            <a:xfrm>
              <a:off x="1185" y="2352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3" name="同心圆 262"/>
            <p:cNvSpPr/>
            <p:nvPr>
              <p:custDataLst>
                <p:tags r:id="rId4"/>
              </p:custDataLst>
            </p:nvPr>
          </p:nvSpPr>
          <p:spPr>
            <a:xfrm>
              <a:off x="17412" y="8533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931" y="3030"/>
              <a:ext cx="12893" cy="410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indent="508000" algn="just" fontAlgn="auto">
                <a:lnSpc>
                  <a:spcPct val="150000"/>
                </a:lnSpc>
              </a:pPr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2</a:t>
              </a:r>
              <a:r>
                <a:rPr lang="zh-CN" altLang="en-US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．内质网  光镜下看不到，电镜下内质网是大小不同相互吻合的管状、泡状和囊泡状结构。根据形态和功能的差异，内质网可分为粗面内质网和滑面内质网两种：</a:t>
              </a:r>
              <a:endParaRPr lang="zh-CN" altLang="en-US" dirty="0">
                <a:latin typeface="Arial" panose="020B0604020202020204" pitchFamily="34" charset="0"/>
              </a:endParaRPr>
            </a:p>
            <a:p>
              <a:pPr eaLnBrk="0" hangingPunct="0"/>
              <a:r>
                <a:rPr lang="en-US" altLang="zh-CN" i="1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(1)</a:t>
              </a:r>
              <a:r>
                <a:rPr lang="zh-CN" altLang="en-US" i="1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粗面内质网：</a:t>
              </a:r>
              <a:r>
                <a:rPr lang="zh-CN" altLang="en-US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内质网的表面附着有核糖体。核糖体合成的蛋白质，进入粗面内质网的管道内、输送到细胞的其他部位。因此，粗面内质网是蛋白质的输送管道。</a:t>
              </a:r>
              <a:endParaRPr lang="zh-CN" altLang="en-US" dirty="0">
                <a:latin typeface="Arial" panose="020B0604020202020204" pitchFamily="34" charset="0"/>
              </a:endParaRPr>
            </a:p>
            <a:p>
              <a:pPr eaLnBrk="0" hangingPunct="0"/>
              <a:r>
                <a:rPr lang="en-US" altLang="zh-CN" i="1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(2)</a:t>
              </a:r>
              <a:r>
                <a:rPr lang="zh-CN" altLang="en-US" i="1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滑面内质网：</a:t>
              </a:r>
              <a:r>
                <a:rPr lang="zh-CN" altLang="en-US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内质网的表面光滑，无核糖体附着。滑面内质网含有多种酶，与细胞的多种代谢活动有关。滑面内质网的主要功能是参与糖、脂类合成，同时参与固醇类激素的合成与分泌。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34645" y="8077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2400" b="1" dirty="0">
                <a:latin typeface="Arial" panose="020B0604020202020204" pitchFamily="34" charset="0"/>
                <a:sym typeface="+mn-ea"/>
              </a:rPr>
              <a:t>（二）细胞器</a:t>
            </a:r>
            <a:endParaRPr lang="zh-CN" altLang="zh-CN" sz="2400" b="1" dirty="0"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216598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二、细胞质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9600" y="1332230"/>
            <a:ext cx="10972800" cy="4584065"/>
            <a:chOff x="960" y="2111"/>
            <a:chExt cx="17280" cy="7219"/>
          </a:xfrm>
        </p:grpSpPr>
        <p:sp>
          <p:nvSpPr>
            <p:cNvPr id="22" name="矩形: 圆角 1128"/>
            <p:cNvSpPr/>
            <p:nvPr>
              <p:custDataLst>
                <p:tags r:id="rId2"/>
              </p:custDataLst>
            </p:nvPr>
          </p:nvSpPr>
          <p:spPr>
            <a:xfrm>
              <a:off x="960" y="2111"/>
              <a:ext cx="17280" cy="7219"/>
            </a:xfrm>
            <a:prstGeom prst="roundRect">
              <a:avLst>
                <a:gd name="adj" fmla="val 4386"/>
              </a:avLst>
            </a:prstGeom>
            <a:solidFill>
              <a:srgbClr val="FFFFFF"/>
            </a:solidFill>
            <a:ln w="12700">
              <a:solidFill>
                <a:srgbClr val="C0A3A3"/>
              </a:solidFill>
            </a:ln>
            <a:effectLst>
              <a:outerShdw blurRad="50800" dist="762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4" name="同心圆 262"/>
            <p:cNvSpPr/>
            <p:nvPr>
              <p:custDataLst>
                <p:tags r:id="rId3"/>
              </p:custDataLst>
            </p:nvPr>
          </p:nvSpPr>
          <p:spPr>
            <a:xfrm>
              <a:off x="1185" y="2352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3" name="同心圆 262"/>
            <p:cNvSpPr/>
            <p:nvPr>
              <p:custDataLst>
                <p:tags r:id="rId4"/>
              </p:custDataLst>
            </p:nvPr>
          </p:nvSpPr>
          <p:spPr>
            <a:xfrm>
              <a:off x="17412" y="8533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582" y="3687"/>
              <a:ext cx="12900" cy="2947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indent="266700"/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3.</a:t>
              </a:r>
              <a:r>
                <a:rPr lang="zh-CN" altLang="en-US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核糖体  核糖体是细胞内最小的细胞器，光镜下看不到，电镜下是椭圆形或颗粒状的小体。核糖体是细胞内合成蛋白质的场所。    </a:t>
              </a:r>
              <a:endParaRPr lang="zh-CN" altLang="en-US" dirty="0">
                <a:latin typeface="Arial" panose="020B0604020202020204" pitchFamily="34" charset="0"/>
              </a:endParaRPr>
            </a:p>
            <a:p>
              <a:pPr indent="266700" eaLnBrk="0" hangingPunct="0"/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4.</a:t>
              </a:r>
              <a:r>
                <a:rPr lang="zh-CN" altLang="en-US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溶酶体  光镜下看不到，电镜下是散在于细胞质内圆形或椭圆形的小泡，其内含有多种水解酶。溶酶体的主要功能是清除细胞内的异物或残余物，以保持细胞正常的结构和功能。因此，溶酶体是细胞内专门从事消化的细胞器。</a:t>
              </a:r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  <a:p>
              <a:pPr indent="266700"/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5.</a:t>
              </a:r>
              <a:r>
                <a:rPr lang="zh-CN" altLang="en-US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高尔基复合体  光镜下观察，高尔基复合体是位于细胞核附近的网状结构，电镜下观察呈囊泡状结构。高尔基复合体的主要功能是对蛋白质进行进一步的加工和浓缩。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34645" y="8077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2400" b="1" dirty="0">
                <a:latin typeface="Arial" panose="020B0604020202020204" pitchFamily="34" charset="0"/>
                <a:sym typeface="+mn-ea"/>
              </a:rPr>
              <a:t>（二）细胞器</a:t>
            </a:r>
            <a:endParaRPr lang="zh-CN" altLang="zh-CN" sz="2400" b="1" dirty="0"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216598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二、细胞质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9600" y="1332230"/>
            <a:ext cx="10972800" cy="4584065"/>
            <a:chOff x="960" y="2111"/>
            <a:chExt cx="17280" cy="7219"/>
          </a:xfrm>
        </p:grpSpPr>
        <p:sp>
          <p:nvSpPr>
            <p:cNvPr id="22" name="矩形: 圆角 1128"/>
            <p:cNvSpPr/>
            <p:nvPr>
              <p:custDataLst>
                <p:tags r:id="rId2"/>
              </p:custDataLst>
            </p:nvPr>
          </p:nvSpPr>
          <p:spPr>
            <a:xfrm>
              <a:off x="960" y="2111"/>
              <a:ext cx="17280" cy="7219"/>
            </a:xfrm>
            <a:prstGeom prst="roundRect">
              <a:avLst>
                <a:gd name="adj" fmla="val 4386"/>
              </a:avLst>
            </a:prstGeom>
            <a:solidFill>
              <a:srgbClr val="FFFFFF"/>
            </a:solidFill>
            <a:ln w="12700">
              <a:solidFill>
                <a:srgbClr val="C0A3A3"/>
              </a:solidFill>
            </a:ln>
            <a:effectLst>
              <a:outerShdw blurRad="50800" dist="762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4" name="同心圆 262"/>
            <p:cNvSpPr/>
            <p:nvPr>
              <p:custDataLst>
                <p:tags r:id="rId3"/>
              </p:custDataLst>
            </p:nvPr>
          </p:nvSpPr>
          <p:spPr>
            <a:xfrm>
              <a:off x="1185" y="2352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3" name="同心圆 262"/>
            <p:cNvSpPr/>
            <p:nvPr>
              <p:custDataLst>
                <p:tags r:id="rId4"/>
              </p:custDataLst>
            </p:nvPr>
          </p:nvSpPr>
          <p:spPr>
            <a:xfrm>
              <a:off x="17412" y="8533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582" y="3687"/>
              <a:ext cx="12900" cy="2947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indent="266700" eaLnBrk="0" hangingPunct="0"/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6.</a:t>
              </a:r>
              <a:r>
                <a:rPr lang="zh-CN" altLang="en-US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微管和微丝  光镜下看不到，微管在电镜下呈管状结构，有一定的韧性和弹性。微丝在电镜下是实心的丝状结构。微管和微丝对细胞起支架作用，微丝还有收缩的功能。</a:t>
              </a:r>
              <a:endParaRPr lang="zh-CN" altLang="en-US" dirty="0">
                <a:latin typeface="Arial" panose="020B0604020202020204" pitchFamily="34" charset="0"/>
              </a:endParaRPr>
            </a:p>
            <a:p>
              <a:pPr indent="266700" eaLnBrk="0" hangingPunct="0"/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7.</a:t>
              </a:r>
              <a:r>
                <a:rPr lang="zh-CN" altLang="en-US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中心体  位于细胞核附近，由两个小颗粒状的中心粒组成，电镜下观察两个中心粒互相垂直排列。中心体在细胞分裂过程中起重要作用。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34645" y="8077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2400" b="1" dirty="0">
                <a:latin typeface="Arial" panose="020B0604020202020204" pitchFamily="34" charset="0"/>
                <a:sym typeface="+mn-ea"/>
              </a:rPr>
              <a:t>（二）细胞器</a:t>
            </a:r>
            <a:endParaRPr lang="zh-CN" altLang="zh-CN" sz="2400" b="1" dirty="0"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216598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三、细胞核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9600" y="1332230"/>
            <a:ext cx="10972800" cy="4584065"/>
            <a:chOff x="960" y="2111"/>
            <a:chExt cx="17280" cy="7219"/>
          </a:xfrm>
        </p:grpSpPr>
        <p:sp>
          <p:nvSpPr>
            <p:cNvPr id="22" name="矩形: 圆角 1128"/>
            <p:cNvSpPr/>
            <p:nvPr>
              <p:custDataLst>
                <p:tags r:id="rId2"/>
              </p:custDataLst>
            </p:nvPr>
          </p:nvSpPr>
          <p:spPr>
            <a:xfrm>
              <a:off x="960" y="2111"/>
              <a:ext cx="17280" cy="7219"/>
            </a:xfrm>
            <a:prstGeom prst="roundRect">
              <a:avLst>
                <a:gd name="adj" fmla="val 4386"/>
              </a:avLst>
            </a:prstGeom>
            <a:solidFill>
              <a:srgbClr val="FFFFFF"/>
            </a:solidFill>
            <a:ln w="12700">
              <a:solidFill>
                <a:srgbClr val="C0A3A3"/>
              </a:solidFill>
            </a:ln>
            <a:effectLst>
              <a:outerShdw blurRad="50800" dist="762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4" name="同心圆 262"/>
            <p:cNvSpPr/>
            <p:nvPr>
              <p:custDataLst>
                <p:tags r:id="rId3"/>
              </p:custDataLst>
            </p:nvPr>
          </p:nvSpPr>
          <p:spPr>
            <a:xfrm>
              <a:off x="1185" y="2352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3" name="同心圆 262"/>
            <p:cNvSpPr/>
            <p:nvPr>
              <p:custDataLst>
                <p:tags r:id="rId4"/>
              </p:custDataLst>
            </p:nvPr>
          </p:nvSpPr>
          <p:spPr>
            <a:xfrm>
              <a:off x="17412" y="8533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1012" y="3397"/>
              <a:ext cx="5722" cy="339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indent="508000" algn="just" fontAlgn="auto">
                <a:lnSpc>
                  <a:spcPct val="150000"/>
                </a:lnSpc>
              </a:pPr>
              <a:r>
                <a:rPr lang="zh-CN" altLang="zh-CN" dirty="0">
                  <a:latin typeface="Arial" panose="020B0604020202020204" pitchFamily="34" charset="0"/>
                  <a:sym typeface="+mn-ea"/>
                </a:rPr>
                <a:t>人体的细胞除成熟的红细胞外都有细胞核。多数细胞只有一个细胞核，但也有两个或多个。细胞核由核膜、核仁、染色质和核基质等构成。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17411" name="图片 2" descr="图1-5 细胞的超微结构示意图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9510" y="1485265"/>
            <a:ext cx="5271135" cy="42297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216598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三、细胞核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9600" y="1332230"/>
            <a:ext cx="10972800" cy="4584065"/>
            <a:chOff x="960" y="2111"/>
            <a:chExt cx="17280" cy="7219"/>
          </a:xfrm>
        </p:grpSpPr>
        <p:sp>
          <p:nvSpPr>
            <p:cNvPr id="22" name="矩形: 圆角 1128"/>
            <p:cNvSpPr/>
            <p:nvPr>
              <p:custDataLst>
                <p:tags r:id="rId2"/>
              </p:custDataLst>
            </p:nvPr>
          </p:nvSpPr>
          <p:spPr>
            <a:xfrm>
              <a:off x="960" y="2111"/>
              <a:ext cx="17280" cy="7219"/>
            </a:xfrm>
            <a:prstGeom prst="roundRect">
              <a:avLst>
                <a:gd name="adj" fmla="val 4386"/>
              </a:avLst>
            </a:prstGeom>
            <a:solidFill>
              <a:srgbClr val="FFFFFF"/>
            </a:solidFill>
            <a:ln w="12700">
              <a:solidFill>
                <a:srgbClr val="C0A3A3"/>
              </a:solidFill>
            </a:ln>
            <a:effectLst>
              <a:outerShdw blurRad="50800" dist="762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4" name="同心圆 262"/>
            <p:cNvSpPr/>
            <p:nvPr>
              <p:custDataLst>
                <p:tags r:id="rId3"/>
              </p:custDataLst>
            </p:nvPr>
          </p:nvSpPr>
          <p:spPr>
            <a:xfrm>
              <a:off x="1185" y="2352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3" name="同心圆 262"/>
            <p:cNvSpPr/>
            <p:nvPr>
              <p:custDataLst>
                <p:tags r:id="rId4"/>
              </p:custDataLst>
            </p:nvPr>
          </p:nvSpPr>
          <p:spPr>
            <a:xfrm>
              <a:off x="17412" y="8533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14339" name="Rectangle 2"/>
          <p:cNvSpPr/>
          <p:nvPr/>
        </p:nvSpPr>
        <p:spPr>
          <a:xfrm>
            <a:off x="752475" y="1516380"/>
            <a:ext cx="869823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indent="266700"/>
            <a:r>
              <a:rPr lang="en-US" altLang="zh-CN" sz="2000" dirty="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000" dirty="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一</a:t>
            </a:r>
            <a:r>
              <a:rPr lang="en-US" altLang="zh-CN" sz="2000" dirty="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000" dirty="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核膜</a:t>
            </a:r>
            <a:endParaRPr lang="zh-CN" altLang="en-US" sz="2000" dirty="0">
              <a:latin typeface="Arial" panose="020B0604020202020204" pitchFamily="34" charset="0"/>
            </a:endParaRPr>
          </a:p>
          <a:p>
            <a:pPr indent="266700" eaLnBrk="0" hangingPunct="0"/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电镜下观察，核膜由内、外两层单位膜构成，两层膜之间有间隙，称核周隙。核膜上有孔，称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核孔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。核孔是细胞核和细胞质进行物质交换的通道。</a:t>
            </a:r>
            <a:endParaRPr lang="zh-CN" altLang="en-US" sz="2000" dirty="0">
              <a:latin typeface="Arial" panose="020B0604020202020204" pitchFamily="34" charset="0"/>
            </a:endParaRPr>
          </a:p>
          <a:p>
            <a:pPr indent="266700" eaLnBrk="0" hangingPunct="0"/>
            <a:r>
              <a:rPr lang="en-US" altLang="zh-CN" sz="2000" dirty="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000" dirty="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二</a:t>
            </a:r>
            <a:r>
              <a:rPr lang="en-US" altLang="zh-CN" sz="2000" dirty="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000" dirty="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核仁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endParaRPr lang="zh-CN" altLang="en-US" sz="2000" dirty="0">
              <a:latin typeface="Arial" panose="020B0604020202020204" pitchFamily="34" charset="0"/>
            </a:endParaRPr>
          </a:p>
          <a:p>
            <a:pPr indent="266700" eaLnBrk="0" hangingPunct="0"/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光镜下一般为圆形，常偏于核的一侧。一般有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～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个核仁。核仁的化学成分主要是核糖核酸（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RNA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）和蛋白质。核仁与蛋白质的合成有密切关系。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r>
              <a:rPr lang="en-US" altLang="zh-CN" sz="2000" dirty="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000" dirty="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三</a:t>
            </a:r>
            <a:r>
              <a:rPr lang="en-US" altLang="zh-CN" sz="2000" dirty="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000" dirty="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染色质和染色体</a:t>
            </a:r>
            <a:endParaRPr lang="zh-CN" altLang="en-US" sz="20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zh-CN" altLang="en-US" sz="2000" b="1" dirty="0">
                <a:latin typeface="Calibri" panose="020F0502020204030204" pitchFamily="34" charset="0"/>
                <a:cs typeface="Times New Roman" panose="02020603050405020304" pitchFamily="18" charset="0"/>
                <a:sym typeface="+mn-ea"/>
              </a:rPr>
              <a:t>染色质</a:t>
            </a:r>
            <a:r>
              <a:rPr lang="zh-CN" altLang="en-US" sz="2000" dirty="0">
                <a:latin typeface="Calibri" panose="020F0502020204030204" pitchFamily="34" charset="0"/>
                <a:cs typeface="Times New Roman" panose="02020603050405020304" pitchFamily="18" charset="0"/>
                <a:sym typeface="+mn-ea"/>
              </a:rPr>
              <a:t>和</a:t>
            </a:r>
            <a:r>
              <a:rPr lang="zh-CN" altLang="en-US" sz="2000" b="1" dirty="0">
                <a:latin typeface="Calibri" panose="020F0502020204030204" pitchFamily="34" charset="0"/>
                <a:cs typeface="Times New Roman" panose="02020603050405020304" pitchFamily="18" charset="0"/>
                <a:sym typeface="+mn-ea"/>
              </a:rPr>
              <a:t>染色体</a:t>
            </a:r>
            <a:r>
              <a:rPr lang="zh-CN" altLang="en-US" sz="2000" dirty="0">
                <a:latin typeface="Calibri" panose="020F0502020204030204" pitchFamily="34" charset="0"/>
                <a:cs typeface="Times New Roman" panose="02020603050405020304" pitchFamily="18" charset="0"/>
                <a:sym typeface="+mn-ea"/>
              </a:rPr>
              <a:t>是同一物质在细胞的不同时期、不同功能状态下的不同表现形式。因其容易被碱性染液着色而得名。染色质呈细丝状，其主要化学成分是脱氧核糖核酸（</a:t>
            </a:r>
            <a:r>
              <a:rPr lang="en-US" altLang="zh-CN" sz="2000" dirty="0">
                <a:latin typeface="Calibri" panose="020F0502020204030204" pitchFamily="34" charset="0"/>
                <a:cs typeface="Times New Roman" panose="02020603050405020304" pitchFamily="18" charset="0"/>
                <a:sym typeface="+mn-ea"/>
              </a:rPr>
              <a:t>DNA</a:t>
            </a:r>
            <a:r>
              <a:rPr lang="zh-CN" altLang="en-US" sz="2000" dirty="0">
                <a:latin typeface="Calibri" panose="020F0502020204030204" pitchFamily="34" charset="0"/>
                <a:cs typeface="Times New Roman" panose="02020603050405020304" pitchFamily="18" charset="0"/>
                <a:sym typeface="+mn-ea"/>
              </a:rPr>
              <a:t>）和蛋白质，</a:t>
            </a:r>
            <a:r>
              <a:rPr lang="en-US" altLang="zh-CN" sz="2000" dirty="0">
                <a:latin typeface="Calibri" panose="020F0502020204030204" pitchFamily="34" charset="0"/>
                <a:cs typeface="Times New Roman" panose="02020603050405020304" pitchFamily="18" charset="0"/>
                <a:sym typeface="+mn-ea"/>
              </a:rPr>
              <a:t>DNA</a:t>
            </a:r>
            <a:r>
              <a:rPr lang="zh-CN" altLang="en-US" sz="2000" dirty="0">
                <a:latin typeface="Calibri" panose="020F0502020204030204" pitchFamily="34" charset="0"/>
                <a:cs typeface="Times New Roman" panose="02020603050405020304" pitchFamily="18" charset="0"/>
                <a:sym typeface="+mn-ea"/>
              </a:rPr>
              <a:t>是遗传的物质基础。细胞进入分裂期，染色质变粗变短，染色深呈杆状，即</a:t>
            </a:r>
            <a:r>
              <a:rPr lang="zh-CN" altLang="en-US" sz="2000" b="1" dirty="0">
                <a:latin typeface="Calibri" panose="020F0502020204030204" pitchFamily="34" charset="0"/>
                <a:cs typeface="Times New Roman" panose="02020603050405020304" pitchFamily="18" charset="0"/>
                <a:sym typeface="+mn-ea"/>
              </a:rPr>
              <a:t>染色体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 。</a:t>
            </a:r>
            <a:endParaRPr lang="zh-CN" altLang="en-US" sz="2000" dirty="0">
              <a:latin typeface="Calibri" panose="020F0502020204030204" pitchFamily="34" charset="0"/>
            </a:endParaRPr>
          </a:p>
          <a:p>
            <a:pPr indent="266700" eaLnBrk="0" hangingPunct="0"/>
            <a:r>
              <a:rPr lang="zh-CN" altLang="en-US" sz="2000" dirty="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（四）核基质</a:t>
            </a:r>
            <a:endParaRPr lang="zh-CN" altLang="en-US" sz="2000" dirty="0">
              <a:latin typeface="Arial" panose="020B0604020202020204" pitchFamily="34" charset="0"/>
            </a:endParaRPr>
          </a:p>
          <a:p>
            <a:pPr eaLnBrk="0" hangingPunct="0"/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又称核液，是无结构的胶状物，含有蛋白质和各种无机盐等。</a:t>
            </a:r>
            <a:endParaRPr lang="zh-CN" altLang="en-US" sz="2000" dirty="0">
              <a:latin typeface="Calibri" panose="020F0502020204030204" pitchFamily="34" charset="0"/>
            </a:endParaRPr>
          </a:p>
          <a:p>
            <a:pPr indent="266700" eaLnBrk="0" hangingPunct="0"/>
            <a:endParaRPr lang="zh-CN" altLang="en-US" sz="2000" dirty="0">
              <a:latin typeface="Calibri" panose="020F0502020204030204" pitchFamily="34" charset="0"/>
            </a:endParaRPr>
          </a:p>
        </p:txBody>
      </p:sp>
      <p:pic>
        <p:nvPicPr>
          <p:cNvPr id="19459" name="图片 4" descr="图1-6 染色体的形态结构示意图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87840" y="2061845"/>
            <a:ext cx="2194560" cy="27349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385695" y="2120265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谢谢观看</a:t>
            </a:r>
            <a:endParaRPr lang="zh-CN" altLang="en-US" sz="7200" b="1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87165" y="4099560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3968022" y="500112"/>
            <a:ext cx="3498580" cy="540000"/>
            <a:chOff x="1397186" y="3857714"/>
            <a:chExt cx="4055189" cy="549605"/>
          </a:xfrm>
        </p:grpSpPr>
        <p:sp>
          <p:nvSpPr>
            <p:cNvPr id="90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91" name="矩形 90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绪论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7890875" y="500112"/>
            <a:ext cx="3698922" cy="540000"/>
            <a:chOff x="1397186" y="3857714"/>
            <a:chExt cx="4225649" cy="549605"/>
          </a:xfrm>
        </p:grpSpPr>
        <p:sp>
          <p:nvSpPr>
            <p:cNvPr id="93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单元一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94" name="矩形 93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细胞的基本结构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3968022" y="1390637"/>
            <a:ext cx="3498580" cy="540000"/>
            <a:chOff x="1397186" y="3857714"/>
            <a:chExt cx="4225649" cy="549605"/>
          </a:xfrm>
        </p:grpSpPr>
        <p:sp>
          <p:nvSpPr>
            <p:cNvPr id="96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单元二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97" name="矩形 96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基本组织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7890875" y="1390637"/>
            <a:ext cx="3698922" cy="540000"/>
            <a:chOff x="1397186" y="3857714"/>
            <a:chExt cx="4055189" cy="549605"/>
          </a:xfrm>
        </p:grpSpPr>
        <p:sp>
          <p:nvSpPr>
            <p:cNvPr id="99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单元三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100" name="矩形 99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皮肤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928017" y="2252828"/>
            <a:ext cx="3498580" cy="540000"/>
            <a:chOff x="1397186" y="3857714"/>
            <a:chExt cx="4055189" cy="549605"/>
          </a:xfrm>
        </p:grpSpPr>
        <p:sp>
          <p:nvSpPr>
            <p:cNvPr id="102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单元四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103" name="矩形 102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运动系统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7890875" y="2252828"/>
            <a:ext cx="3698922" cy="540000"/>
            <a:chOff x="1397186" y="3857714"/>
            <a:chExt cx="4225649" cy="549605"/>
          </a:xfrm>
        </p:grpSpPr>
        <p:sp>
          <p:nvSpPr>
            <p:cNvPr id="10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单元五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106" name="矩形 105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消化系统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3927382" y="3115552"/>
            <a:ext cx="3498580" cy="540000"/>
            <a:chOff x="1397186" y="3857714"/>
            <a:chExt cx="4225649" cy="549605"/>
          </a:xfrm>
        </p:grpSpPr>
        <p:sp>
          <p:nvSpPr>
            <p:cNvPr id="108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单元六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109" name="矩形 108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呼吸系统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7890875" y="3105137"/>
            <a:ext cx="3698922" cy="540000"/>
            <a:chOff x="1397186" y="3857714"/>
            <a:chExt cx="4055189" cy="549605"/>
          </a:xfrm>
        </p:grpSpPr>
        <p:sp>
          <p:nvSpPr>
            <p:cNvPr id="11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单元七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112" name="矩形 111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泌尿系统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3912600" y="4005567"/>
            <a:ext cx="3698922" cy="540000"/>
            <a:chOff x="1397186" y="3857714"/>
            <a:chExt cx="4055189" cy="549605"/>
          </a:xfrm>
        </p:grpSpPr>
        <p:sp>
          <p:nvSpPr>
            <p:cNvPr id="11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单元八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115" name="矩形 114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生殖系统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7890875" y="4005428"/>
            <a:ext cx="3698922" cy="540000"/>
            <a:chOff x="1397186" y="3857714"/>
            <a:chExt cx="4225649" cy="549605"/>
          </a:xfrm>
        </p:grpSpPr>
        <p:sp>
          <p:nvSpPr>
            <p:cNvPr id="117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单元九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118" name="矩形 117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脉管系统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3914505" y="4840453"/>
            <a:ext cx="3698922" cy="540000"/>
            <a:chOff x="1397186" y="3857714"/>
            <a:chExt cx="4225649" cy="549605"/>
          </a:xfrm>
        </p:grpSpPr>
        <p:sp>
          <p:nvSpPr>
            <p:cNvPr id="120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121" name="矩形 120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感觉器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7890875" y="4819637"/>
            <a:ext cx="3698922" cy="540000"/>
            <a:chOff x="1397186" y="3857714"/>
            <a:chExt cx="4055189" cy="549605"/>
          </a:xfrm>
        </p:grpSpPr>
        <p:sp>
          <p:nvSpPr>
            <p:cNvPr id="123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单元十一</a:t>
              </a:r>
              <a:endParaRPr lang="zh-CN" altLang="en-US" sz="16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124" name="矩形 123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神经系统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3912600" y="5730862"/>
            <a:ext cx="3698922" cy="540000"/>
            <a:chOff x="1397186" y="3857714"/>
            <a:chExt cx="4055189" cy="549605"/>
          </a:xfrm>
        </p:grpSpPr>
        <p:sp>
          <p:nvSpPr>
            <p:cNvPr id="126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单元十二</a:t>
              </a:r>
              <a:endParaRPr lang="zh-CN" altLang="en-US" sz="16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127" name="矩形 126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内分泌系统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7890875" y="5709768"/>
            <a:ext cx="3698922" cy="540000"/>
            <a:chOff x="1397186" y="3857714"/>
            <a:chExt cx="4225649" cy="549605"/>
          </a:xfrm>
        </p:grpSpPr>
        <p:sp>
          <p:nvSpPr>
            <p:cNvPr id="129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单元十三</a:t>
              </a:r>
              <a:endParaRPr lang="zh-CN" altLang="en-US" sz="16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130" name="矩形 129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人体胚胎学概要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818515" y="1389380"/>
            <a:ext cx="10327005" cy="3138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单元一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细胞的基本结构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newsflash/>
      </p:transition>
    </mc:Choice>
    <mc:Fallback>
      <p:transition spd="med">
        <p:newsflash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9"/>
          <p:cNvSpPr/>
          <p:nvPr/>
        </p:nvSpPr>
        <p:spPr bwMode="auto">
          <a:xfrm>
            <a:off x="301837" y="1193801"/>
            <a:ext cx="11654367" cy="736600"/>
          </a:xfrm>
          <a:custGeom>
            <a:avLst/>
            <a:gdLst>
              <a:gd name="T0" fmla="*/ 2 w 4909"/>
              <a:gd name="T1" fmla="*/ 0 h 310"/>
              <a:gd name="T2" fmla="*/ 609 w 4909"/>
              <a:gd name="T3" fmla="*/ 115 h 310"/>
              <a:gd name="T4" fmla="*/ 1222 w 4909"/>
              <a:gd name="T5" fmla="*/ 195 h 310"/>
              <a:gd name="T6" fmla="*/ 1838 w 4909"/>
              <a:gd name="T7" fmla="*/ 245 h 310"/>
              <a:gd name="T8" fmla="*/ 2456 w 4909"/>
              <a:gd name="T9" fmla="*/ 264 h 310"/>
              <a:gd name="T10" fmla="*/ 3073 w 4909"/>
              <a:gd name="T11" fmla="*/ 252 h 310"/>
              <a:gd name="T12" fmla="*/ 3382 w 4909"/>
              <a:gd name="T13" fmla="*/ 233 h 310"/>
              <a:gd name="T14" fmla="*/ 3535 w 4909"/>
              <a:gd name="T15" fmla="*/ 220 h 310"/>
              <a:gd name="T16" fmla="*/ 3689 w 4909"/>
              <a:gd name="T17" fmla="*/ 205 h 310"/>
              <a:gd name="T18" fmla="*/ 3996 w 4909"/>
              <a:gd name="T19" fmla="*/ 168 h 310"/>
              <a:gd name="T20" fmla="*/ 4302 w 4909"/>
              <a:gd name="T21" fmla="*/ 122 h 310"/>
              <a:gd name="T22" fmla="*/ 4606 w 4909"/>
              <a:gd name="T23" fmla="*/ 66 h 310"/>
              <a:gd name="T24" fmla="*/ 4757 w 4909"/>
              <a:gd name="T25" fmla="*/ 34 h 310"/>
              <a:gd name="T26" fmla="*/ 4908 w 4909"/>
              <a:gd name="T27" fmla="*/ 0 h 310"/>
              <a:gd name="T28" fmla="*/ 4909 w 4909"/>
              <a:gd name="T29" fmla="*/ 6 h 310"/>
              <a:gd name="T30" fmla="*/ 4760 w 4909"/>
              <a:gd name="T31" fmla="*/ 46 h 310"/>
              <a:gd name="T32" fmla="*/ 4609 w 4909"/>
              <a:gd name="T33" fmla="*/ 82 h 310"/>
              <a:gd name="T34" fmla="*/ 4306 w 4909"/>
              <a:gd name="T35" fmla="*/ 146 h 310"/>
              <a:gd name="T36" fmla="*/ 4001 w 4909"/>
              <a:gd name="T37" fmla="*/ 199 h 310"/>
              <a:gd name="T38" fmla="*/ 3693 w 4909"/>
              <a:gd name="T39" fmla="*/ 241 h 310"/>
              <a:gd name="T40" fmla="*/ 3075 w 4909"/>
              <a:gd name="T41" fmla="*/ 294 h 310"/>
              <a:gd name="T42" fmla="*/ 2455 w 4909"/>
              <a:gd name="T43" fmla="*/ 309 h 310"/>
              <a:gd name="T44" fmla="*/ 1836 w 4909"/>
              <a:gd name="T45" fmla="*/ 288 h 310"/>
              <a:gd name="T46" fmla="*/ 1218 w 4909"/>
              <a:gd name="T47" fmla="*/ 231 h 310"/>
              <a:gd name="T48" fmla="*/ 605 w 4909"/>
              <a:gd name="T49" fmla="*/ 140 h 310"/>
              <a:gd name="T50" fmla="*/ 301 w 4909"/>
              <a:gd name="T51" fmla="*/ 79 h 310"/>
              <a:gd name="T52" fmla="*/ 150 w 4909"/>
              <a:gd name="T53" fmla="*/ 45 h 310"/>
              <a:gd name="T54" fmla="*/ 0 w 4909"/>
              <a:gd name="T55" fmla="*/ 6 h 310"/>
              <a:gd name="T56" fmla="*/ 2 w 4909"/>
              <a:gd name="T5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156460" y="1392555"/>
            <a:ext cx="1652905" cy="2454910"/>
            <a:chOff x="3345" y="2143"/>
            <a:chExt cx="2603" cy="3866"/>
          </a:xfrm>
        </p:grpSpPr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3345" y="3029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4295" y="2143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574" y="4253"/>
              <a:ext cx="2144" cy="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理论目标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02250" y="1588770"/>
            <a:ext cx="1652905" cy="2499995"/>
            <a:chOff x="8299" y="2452"/>
            <a:chExt cx="2603" cy="3937"/>
          </a:xfrm>
          <a:solidFill>
            <a:srgbClr val="2E75B6"/>
          </a:solidFill>
        </p:grpSpPr>
        <p:sp>
          <p:nvSpPr>
            <p:cNvPr id="29" name="Freeform 8"/>
            <p:cNvSpPr>
              <a:spLocks noEditPoints="1"/>
            </p:cNvSpPr>
            <p:nvPr/>
          </p:nvSpPr>
          <p:spPr bwMode="auto">
            <a:xfrm>
              <a:off x="8299" y="3406"/>
              <a:ext cx="2603" cy="2983"/>
            </a:xfrm>
            <a:custGeom>
              <a:avLst/>
              <a:gdLst>
                <a:gd name="T0" fmla="*/ 572 w 696"/>
                <a:gd name="T1" fmla="*/ 225 h 797"/>
                <a:gd name="T2" fmla="*/ 572 w 696"/>
                <a:gd name="T3" fmla="*/ 673 h 797"/>
                <a:gd name="T4" fmla="*/ 123 w 696"/>
                <a:gd name="T5" fmla="*/ 673 h 797"/>
                <a:gd name="T6" fmla="*/ 123 w 696"/>
                <a:gd name="T7" fmla="*/ 225 h 797"/>
                <a:gd name="T8" fmla="*/ 348 w 696"/>
                <a:gd name="T9" fmla="*/ 0 h 797"/>
                <a:gd name="T10" fmla="*/ 572 w 696"/>
                <a:gd name="T11" fmla="*/ 225 h 797"/>
                <a:gd name="T12" fmla="*/ 334 w 696"/>
                <a:gd name="T13" fmla="*/ 101 h 797"/>
                <a:gd name="T14" fmla="*/ 368 w 696"/>
                <a:gd name="T15" fmla="*/ 101 h 797"/>
                <a:gd name="T16" fmla="*/ 368 w 696"/>
                <a:gd name="T17" fmla="*/ 68 h 797"/>
                <a:gd name="T18" fmla="*/ 334 w 696"/>
                <a:gd name="T19" fmla="*/ 68 h 797"/>
                <a:gd name="T20" fmla="*/ 334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572" y="225"/>
                  </a:moveTo>
                  <a:cubicBezTo>
                    <a:pt x="696" y="348"/>
                    <a:pt x="696" y="549"/>
                    <a:pt x="572" y="673"/>
                  </a:cubicBezTo>
                  <a:cubicBezTo>
                    <a:pt x="448" y="797"/>
                    <a:pt x="247" y="797"/>
                    <a:pt x="123" y="673"/>
                  </a:cubicBezTo>
                  <a:cubicBezTo>
                    <a:pt x="0" y="549"/>
                    <a:pt x="0" y="348"/>
                    <a:pt x="123" y="225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5"/>
                  </a:lnTo>
                  <a:close/>
                  <a:moveTo>
                    <a:pt x="334" y="101"/>
                  </a:moveTo>
                  <a:cubicBezTo>
                    <a:pt x="343" y="111"/>
                    <a:pt x="358" y="111"/>
                    <a:pt x="368" y="101"/>
                  </a:cubicBezTo>
                  <a:cubicBezTo>
                    <a:pt x="377" y="92"/>
                    <a:pt x="377" y="77"/>
                    <a:pt x="368" y="68"/>
                  </a:cubicBezTo>
                  <a:cubicBezTo>
                    <a:pt x="359" y="58"/>
                    <a:pt x="343" y="58"/>
                    <a:pt x="334" y="68"/>
                  </a:cubicBezTo>
                  <a:cubicBezTo>
                    <a:pt x="325" y="77"/>
                    <a:pt x="325" y="92"/>
                    <a:pt x="334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30" name="Freeform 12"/>
            <p:cNvSpPr/>
            <p:nvPr/>
          </p:nvSpPr>
          <p:spPr bwMode="auto">
            <a:xfrm>
              <a:off x="9233" y="2452"/>
              <a:ext cx="707" cy="1317"/>
            </a:xfrm>
            <a:custGeom>
              <a:avLst/>
              <a:gdLst>
                <a:gd name="T0" fmla="*/ 108 w 189"/>
                <a:gd name="T1" fmla="*/ 335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69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1 h 351"/>
                <a:gd name="T22" fmla="*/ 108 w 189"/>
                <a:gd name="T23" fmla="*/ 3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5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2" y="220"/>
                    <a:pt x="56" y="269"/>
                  </a:cubicBezTo>
                  <a:cubicBezTo>
                    <a:pt x="66" y="283"/>
                    <a:pt x="90" y="266"/>
                    <a:pt x="80" y="250"/>
                  </a:cubicBezTo>
                  <a:cubicBezTo>
                    <a:pt x="56" y="210"/>
                    <a:pt x="38" y="165"/>
                    <a:pt x="35" y="119"/>
                  </a:cubicBezTo>
                  <a:cubicBezTo>
                    <a:pt x="33" y="97"/>
                    <a:pt x="35" y="69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1"/>
                  </a:cubicBezTo>
                  <a:cubicBezTo>
                    <a:pt x="79" y="336"/>
                    <a:pt x="96" y="351"/>
                    <a:pt x="108" y="3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528" y="4623"/>
              <a:ext cx="2082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能力目标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50555" y="1443990"/>
            <a:ext cx="1652905" cy="2454910"/>
            <a:chOff x="12942" y="2224"/>
            <a:chExt cx="2603" cy="386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" name="Freeform 7"/>
            <p:cNvSpPr>
              <a:spLocks noEditPoints="1"/>
            </p:cNvSpPr>
            <p:nvPr/>
          </p:nvSpPr>
          <p:spPr bwMode="auto">
            <a:xfrm>
              <a:off x="12942" y="3110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4" name="Freeform 10"/>
            <p:cNvSpPr/>
            <p:nvPr/>
          </p:nvSpPr>
          <p:spPr bwMode="auto">
            <a:xfrm>
              <a:off x="13892" y="2224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3238" y="4471"/>
              <a:ext cx="2144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素质目标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</a:t>
            </a:r>
            <a:r>
              <a:rPr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目标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22"/>
          <p:cNvSpPr txBox="1"/>
          <p:nvPr/>
        </p:nvSpPr>
        <p:spPr>
          <a:xfrm flipH="1">
            <a:off x="302260" y="4088765"/>
            <a:ext cx="3663950" cy="281114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noAutofit/>
          </a:bodyPr>
          <a:lstStyle/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/>
              <a:t>1.</a:t>
            </a:r>
            <a:r>
              <a:rPr lang="zh-CN" altLang="en-US" dirty="0" smtClean="0"/>
              <a:t>掌握：细胞的形态和基本结构；主要细胞的功能。</a:t>
            </a:r>
            <a:endParaRPr lang="zh-CN" altLang="en-US" dirty="0" smtClean="0"/>
          </a:p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/>
              <a:t>2.</a:t>
            </a:r>
            <a:r>
              <a:rPr lang="zh-CN" altLang="en-US" dirty="0" smtClean="0"/>
              <a:t>熟悉：</a:t>
            </a:r>
            <a:r>
              <a:rPr lang="en-US" altLang="zh-CN" dirty="0" smtClean="0"/>
              <a:t>“</a:t>
            </a:r>
            <a:r>
              <a:rPr lang="zh-CN" altLang="en-US" dirty="0" smtClean="0"/>
              <a:t>液态镶嵌模型</a:t>
            </a:r>
            <a:r>
              <a:rPr lang="en-US" altLang="zh-CN" dirty="0" smtClean="0"/>
              <a:t>”</a:t>
            </a:r>
            <a:r>
              <a:rPr lang="zh-CN" altLang="en-US" dirty="0" smtClean="0"/>
              <a:t>的基本内容，主要细胞器的形态结构、功能和细胞核的功能。</a:t>
            </a:r>
            <a:endParaRPr lang="zh-CN" altLang="en-US" dirty="0" smtClean="0"/>
          </a:p>
        </p:txBody>
      </p:sp>
      <p:sp>
        <p:nvSpPr>
          <p:cNvPr id="5" name="文本框 22"/>
          <p:cNvSpPr txBox="1"/>
          <p:nvPr/>
        </p:nvSpPr>
        <p:spPr>
          <a:xfrm flipH="1">
            <a:off x="5078730" y="4088765"/>
            <a:ext cx="2378710" cy="141986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/>
              <a:t>1.</a:t>
            </a:r>
            <a:r>
              <a:rPr lang="zh-CN" altLang="en-US" dirty="0" smtClean="0"/>
              <a:t>能熟练掌握显微镜的使用方法</a:t>
            </a:r>
            <a:endParaRPr lang="zh-CN" altLang="en-US" dirty="0" smtClean="0"/>
          </a:p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/>
              <a:t>2.</a:t>
            </a:r>
            <a:r>
              <a:rPr lang="zh-CN" altLang="en-US" dirty="0" smtClean="0"/>
              <a:t>在显微镜下认识细胞的结构。</a:t>
            </a:r>
            <a:endParaRPr lang="zh-CN" altLang="en-US" dirty="0" smtClean="0"/>
          </a:p>
        </p:txBody>
      </p:sp>
      <p:sp>
        <p:nvSpPr>
          <p:cNvPr id="6" name="文本框 22"/>
          <p:cNvSpPr txBox="1"/>
          <p:nvPr/>
        </p:nvSpPr>
        <p:spPr>
          <a:xfrm flipH="1">
            <a:off x="8314690" y="4088765"/>
            <a:ext cx="2513330" cy="175196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>
                <a:sym typeface="+mn-ea"/>
              </a:rPr>
              <a:t> 针对人体所有生理功能都是在机体统一协调下以细胞为单位进行的，培养学生团结协作的精神。</a:t>
            </a:r>
            <a:endParaRPr lang="zh-CN" altLang="en-US" dirty="0" smtClean="0">
              <a:sym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4191635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7957820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1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38442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1210" y="1529715"/>
            <a:ext cx="806958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任务一</a:t>
            </a:r>
            <a:r>
              <a:rPr lang="en-US" altLang="zh-CN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endParaRPr lang="en-US" altLang="zh-CN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细胞的基本结构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3" name="图片 4" descr="图1-1 细胞形态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96928" y="505778"/>
            <a:ext cx="4159250" cy="4979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080770" y="593090"/>
            <a:ext cx="3954780" cy="41052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zh-CN" sz="2000" dirty="0">
                <a:latin typeface="Arial" panose="020B0604020202020204" pitchFamily="34" charset="0"/>
                <a:sym typeface="+mn-ea"/>
              </a:rPr>
              <a:t>人体的基本结构和功能单位是</a:t>
            </a:r>
            <a:r>
              <a:rPr lang="zh-CN" altLang="zh-CN" sz="2000" b="1" dirty="0">
                <a:latin typeface="Arial" panose="020B0604020202020204" pitchFamily="34" charset="0"/>
                <a:sym typeface="+mn-ea"/>
              </a:rPr>
              <a:t>细胞</a:t>
            </a:r>
            <a:r>
              <a:rPr lang="zh-CN" altLang="zh-CN" sz="2000" dirty="0">
                <a:latin typeface="Arial" panose="020B0604020202020204" pitchFamily="34" charset="0"/>
                <a:sym typeface="+mn-ea"/>
              </a:rPr>
              <a:t>。体内所有的生理机能和生化反应，都是在细胞及其产物的物质基础上进行的。了解人体生命活动的过程就应该从细胞开始。</a:t>
            </a:r>
            <a:r>
              <a:rPr lang="en-US" altLang="zh-CN" sz="2000" dirty="0">
                <a:latin typeface="Arial" panose="020B0604020202020204" pitchFamily="34" charset="0"/>
                <a:sym typeface="+mn-ea"/>
              </a:rPr>
              <a:t>   </a:t>
            </a:r>
            <a:endParaRPr lang="en-US" altLang="zh-CN" sz="2000" dirty="0">
              <a:latin typeface="Arial" panose="020B0604020202020204" pitchFamily="34" charset="0"/>
              <a:sym typeface="+mn-ea"/>
            </a:endParaRPr>
          </a:p>
          <a:p>
            <a:pPr algn="ctr"/>
            <a:r>
              <a:rPr lang="zh-CN" altLang="zh-CN" sz="2000" dirty="0">
                <a:latin typeface="Arial" panose="020B0604020202020204" pitchFamily="34" charset="0"/>
                <a:sym typeface="+mn-ea"/>
              </a:rPr>
              <a:t>随细胞所处的环境和功能的不同，细胞的形态和大小差异也很大</a:t>
            </a:r>
            <a:r>
              <a:rPr lang="zh-CN" altLang="en-US" sz="2000" dirty="0">
                <a:latin typeface="Arial" panose="020B0604020202020204" pitchFamily="34" charset="0"/>
                <a:sym typeface="+mn-ea"/>
              </a:rPr>
              <a:t>。</a:t>
            </a:r>
            <a:endParaRPr lang="zh-CN" altLang="en-US" sz="2000" dirty="0"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7" name="图片 3" descr="图1-2 细胞的一般结构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4980" y="517525"/>
            <a:ext cx="5096510" cy="51904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16598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细胞膜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1140" y="991235"/>
            <a:ext cx="6085840" cy="4083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 dirty="0">
                <a:latin typeface="Calibri" panose="020F0502020204030204" pitchFamily="34" charset="0"/>
                <a:sym typeface="+mn-ea"/>
              </a:rPr>
              <a:t> </a:t>
            </a:r>
            <a:r>
              <a:rPr lang="en-US" altLang="zh-CN" sz="2400" dirty="0">
                <a:latin typeface="Arial" panose="020B0604020202020204" pitchFamily="34" charset="0"/>
                <a:sym typeface="+mn-ea"/>
              </a:rPr>
              <a:t>(</a:t>
            </a:r>
            <a:r>
              <a:rPr lang="zh-CN" altLang="zh-CN" sz="2400" dirty="0">
                <a:latin typeface="Arial" panose="020B0604020202020204" pitchFamily="34" charset="0"/>
                <a:sym typeface="+mn-ea"/>
              </a:rPr>
              <a:t>一</a:t>
            </a:r>
            <a:r>
              <a:rPr lang="en-US" altLang="zh-CN" sz="2400" dirty="0">
                <a:latin typeface="Arial" panose="020B0604020202020204" pitchFamily="34" charset="0"/>
                <a:sym typeface="+mn-ea"/>
              </a:rPr>
              <a:t>)</a:t>
            </a:r>
            <a:r>
              <a:rPr lang="zh-CN" altLang="zh-CN" sz="2400" dirty="0">
                <a:latin typeface="Arial" panose="020B0604020202020204" pitchFamily="34" charset="0"/>
                <a:sym typeface="+mn-ea"/>
              </a:rPr>
              <a:t>细胞膜的化学成分和结构</a:t>
            </a:r>
            <a:endParaRPr lang="zh-CN" altLang="zh-CN" sz="2400" dirty="0"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7172" name="图片 3" descr="图1-3 细胞膜的结构模型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6980" y="2064385"/>
            <a:ext cx="4762500" cy="3362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019810" y="2064385"/>
            <a:ext cx="5076190" cy="310832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r>
              <a:rPr lang="zh-CN" altLang="zh-CN" sz="2000" dirty="0">
                <a:latin typeface="Arial" panose="020B0604020202020204" pitchFamily="34" charset="0"/>
                <a:sym typeface="+mn-ea"/>
              </a:rPr>
              <a:t>细胞膜的化学成分主要有</a:t>
            </a:r>
            <a:r>
              <a:rPr lang="zh-CN" altLang="zh-CN" sz="2000" b="1" dirty="0">
                <a:latin typeface="Arial" panose="020B0604020202020204" pitchFamily="34" charset="0"/>
                <a:sym typeface="+mn-ea"/>
              </a:rPr>
              <a:t>脂类</a:t>
            </a:r>
            <a:r>
              <a:rPr lang="zh-CN" altLang="zh-CN" sz="2000" dirty="0">
                <a:latin typeface="Arial" panose="020B0604020202020204" pitchFamily="34" charset="0"/>
                <a:sym typeface="+mn-ea"/>
              </a:rPr>
              <a:t>、</a:t>
            </a:r>
            <a:r>
              <a:rPr lang="zh-CN" altLang="zh-CN" sz="2000" b="1" dirty="0">
                <a:latin typeface="Arial" panose="020B0604020202020204" pitchFamily="34" charset="0"/>
                <a:sym typeface="+mn-ea"/>
              </a:rPr>
              <a:t>蛋白质</a:t>
            </a:r>
            <a:r>
              <a:rPr lang="zh-CN" altLang="zh-CN" sz="2000" dirty="0">
                <a:latin typeface="Arial" panose="020B0604020202020204" pitchFamily="34" charset="0"/>
                <a:sym typeface="+mn-ea"/>
              </a:rPr>
              <a:t>和</a:t>
            </a:r>
            <a:r>
              <a:rPr lang="zh-CN" altLang="zh-CN" sz="2000" b="1" dirty="0">
                <a:latin typeface="Arial" panose="020B0604020202020204" pitchFamily="34" charset="0"/>
                <a:sym typeface="+mn-ea"/>
              </a:rPr>
              <a:t>糖类</a:t>
            </a:r>
            <a:r>
              <a:rPr lang="zh-CN" altLang="zh-CN" sz="2000" dirty="0">
                <a:latin typeface="Arial" panose="020B0604020202020204" pitchFamily="34" charset="0"/>
                <a:sym typeface="+mn-ea"/>
              </a:rPr>
              <a:t>。</a:t>
            </a:r>
            <a:endParaRPr lang="zh-CN" altLang="zh-CN" sz="2000" dirty="0">
              <a:latin typeface="Arial" panose="020B0604020202020204" pitchFamily="34" charset="0"/>
              <a:sym typeface="+mn-ea"/>
            </a:endParaRPr>
          </a:p>
          <a:p>
            <a:r>
              <a:rPr lang="zh-CN" altLang="en-US" sz="2000" dirty="0">
                <a:latin typeface="Arial" panose="020B0604020202020204" pitchFamily="34" charset="0"/>
                <a:sym typeface="+mn-ea"/>
              </a:rPr>
              <a:t>细胞膜的分子构型，目前公认的是</a:t>
            </a:r>
            <a:r>
              <a:rPr lang="en-US" altLang="zh-CN" sz="2000" dirty="0">
                <a:latin typeface="Arial" panose="020B0604020202020204" pitchFamily="34" charset="0"/>
                <a:sym typeface="+mn-ea"/>
              </a:rPr>
              <a:t>“</a:t>
            </a:r>
            <a:r>
              <a:rPr lang="zh-CN" altLang="en-US" sz="2000" dirty="0">
                <a:latin typeface="Arial" panose="020B0604020202020204" pitchFamily="34" charset="0"/>
                <a:sym typeface="+mn-ea"/>
              </a:rPr>
              <a:t>液态镶嵌模型</a:t>
            </a:r>
            <a:r>
              <a:rPr lang="en-US" altLang="zh-CN" sz="2000" dirty="0">
                <a:latin typeface="Arial" panose="020B0604020202020204" pitchFamily="34" charset="0"/>
                <a:sym typeface="+mn-ea"/>
              </a:rPr>
              <a:t>”</a:t>
            </a:r>
            <a:r>
              <a:rPr lang="zh-CN" altLang="en-US" sz="2000" dirty="0">
                <a:latin typeface="Arial" panose="020B0604020202020204" pitchFamily="34" charset="0"/>
                <a:sym typeface="+mn-ea"/>
              </a:rPr>
              <a:t>学说：细胞膜以液态的脂质双分子层为基本支架，在脂质之间镶嵌着具有不同分子结构和功能的蛋白质，糖分子位于细胞膜的外表面。</a:t>
            </a:r>
            <a:endParaRPr lang="zh-CN" altLang="en-US" sz="2000" dirty="0"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16598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细胞膜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42110" y="2434590"/>
            <a:ext cx="753935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266700">
              <a:buFont typeface="Calibri" panose="020F0502020204030204" pitchFamily="34" charset="0"/>
              <a:buAutoNum type="arabicPeriod"/>
            </a:pP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脂类  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主要为磷脂，脂类分子排列成内外两层。两层分子的亲水端分别朝向膜的内、外表面，疏水端朝向膜的中央。    </a:t>
            </a:r>
            <a:endParaRPr lang="zh-CN" altLang="en-US" sz="2000" dirty="0">
              <a:latin typeface="Arial" panose="020B0604020202020204" pitchFamily="34" charset="0"/>
            </a:endParaRPr>
          </a:p>
          <a:p>
            <a:pPr indent="266700" eaLnBrk="0" hangingPunct="0">
              <a:buFont typeface="Calibri" panose="020F0502020204030204" pitchFamily="34" charset="0"/>
              <a:buAutoNum type="arabicPeriod"/>
            </a:pP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蛋白质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主要以嵌入和附着两种形式与双层脂质分子相结合。多数形成</a:t>
            </a:r>
            <a:r>
              <a:rPr lang="zh-CN" altLang="en-US" sz="2000" dirty="0">
                <a:latin typeface="Calibri" panose="020F0502020204030204" pitchFamily="34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镶嵌蛋白</a:t>
            </a:r>
            <a:r>
              <a:rPr lang="zh-CN" altLang="en-US" sz="2000" dirty="0">
                <a:latin typeface="Calibri" panose="020F0502020204030204" pitchFamily="34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；少数形成 </a:t>
            </a:r>
            <a:r>
              <a:rPr lang="zh-CN" altLang="en-US" sz="2000" dirty="0">
                <a:latin typeface="Calibri" panose="020F0502020204030204" pitchFamily="34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附着蛋白</a:t>
            </a:r>
            <a:r>
              <a:rPr lang="zh-CN" altLang="en-US" sz="2000" dirty="0">
                <a:latin typeface="Calibri" panose="020F0502020204030204" pitchFamily="34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。蛋白质分子在细胞膜的物质转运作用中起着重要作用。</a:t>
            </a:r>
            <a:endParaRPr lang="zh-CN" altLang="en-US" sz="20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indent="266700" eaLnBrk="0" hangingPunct="0">
              <a:buFont typeface="Calibri" panose="020F0502020204030204" pitchFamily="34" charset="0"/>
              <a:buAutoNum type="arabicPeriod"/>
            </a:pPr>
            <a:r>
              <a:rPr lang="zh-CN" altLang="en-US" sz="2000" b="1" dirty="0">
                <a:latin typeface="Calibri" panose="020F0502020204030204" pitchFamily="34" charset="0"/>
                <a:cs typeface="Times New Roman" panose="02020603050405020304" pitchFamily="18" charset="0"/>
                <a:sym typeface="+mn-ea"/>
              </a:rPr>
              <a:t>糖类</a:t>
            </a:r>
            <a:r>
              <a:rPr lang="zh-CN" altLang="en-US" sz="2000" dirty="0">
                <a:latin typeface="Calibri" panose="020F0502020204030204" pitchFamily="34" charset="0"/>
                <a:cs typeface="Times New Roman" panose="02020603050405020304" pitchFamily="18" charset="0"/>
                <a:sym typeface="+mn-ea"/>
              </a:rPr>
              <a:t>  分布于细胞膜的外表面，以糖链的形式存在。有的与蛋白质结合成糖蛋白，有的与脂质结合成糖脂。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 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8717_1*i*12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1fc41685f8c46588fa01973dc68d4a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75326a4082b40ed9a2e282625b9d69b&quot;,&quot;X&quot;:{&quot;Pos&quot;:1},&quot;Y&quot;:{&quot;Pos&quot;:1}}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ef55431ea5a3ac527a189d5"/>
  <p:tag name="KSO_WM_TEMPLATE_ASSEMBLE_GROUPID" val="5ef55431ea5a3ac527a189d5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8717_1*i*14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da31bb77c3af45319950aec8de41b9e7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31fc41685f8c46588fa01973dc68d4aa&quot;,&quot;X&quot;:{&quot;Pos&quot;:0},&quot;Y&quot;:{&quot;Pos&quot;:0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8717_1*i*13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a68f6e85c711403590fcc87af10ad891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31fc41685f8c46588fa01973dc68d4aa&quot;,&quot;X&quot;:{&quot;Pos&quot;:2},&quot;Y&quot;:{&quot;Pos&quot;:2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1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8717_1*i*12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1fc41685f8c46588fa01973dc68d4a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75326a4082b40ed9a2e282625b9d69b&quot;,&quot;X&quot;:{&quot;Pos&quot;:1},&quot;Y&quot;:{&quot;Pos&quot;:1}}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ef55431ea5a3ac527a189d5"/>
  <p:tag name="KSO_WM_TEMPLATE_ASSEMBLE_GROUPID" val="5ef55431ea5a3ac527a189d5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8717_1*i*14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da31bb77c3af45319950aec8de41b9e7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31fc41685f8c46588fa01973dc68d4aa&quot;,&quot;X&quot;:{&quot;Pos&quot;:0},&quot;Y&quot;:{&quot;Pos&quot;:0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8717_1*i*13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a68f6e85c711403590fcc87af10ad891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31fc41685f8c46588fa01973dc68d4aa&quot;,&quot;X&quot;:{&quot;Pos&quot;:2},&quot;Y&quot;:{&quot;Pos&quot;:2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2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8717_1*i*12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1fc41685f8c46588fa01973dc68d4a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75326a4082b40ed9a2e282625b9d69b&quot;,&quot;X&quot;:{&quot;Pos&quot;:1},&quot;Y&quot;:{&quot;Pos&quot;:1}}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ef55431ea5a3ac527a189d5"/>
  <p:tag name="KSO_WM_TEMPLATE_ASSEMBLE_GROUPID" val="5ef55431ea5a3ac527a189d5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8717_1*i*14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da31bb77c3af45319950aec8de41b9e7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31fc41685f8c46588fa01973dc68d4aa&quot;,&quot;X&quot;:{&quot;Pos&quot;:0},&quot;Y&quot;:{&quot;Pos&quot;:0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8717_1*i*13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a68f6e85c711403590fcc87af10ad891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31fc41685f8c46588fa01973dc68d4aa&quot;,&quot;X&quot;:{&quot;Pos&quot;:2},&quot;Y&quot;:{&quot;Pos&quot;:2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2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8717_1*i*12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1fc41685f8c46588fa01973dc68d4a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75326a4082b40ed9a2e282625b9d69b&quot;,&quot;X&quot;:{&quot;Pos&quot;:1},&quot;Y&quot;:{&quot;Pos&quot;:1}}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ef55431ea5a3ac527a189d5"/>
  <p:tag name="KSO_WM_TEMPLATE_ASSEMBLE_GROUPID" val="5ef55431ea5a3ac527a189d5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8717_1*i*14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da31bb77c3af45319950aec8de41b9e7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31fc41685f8c46588fa01973dc68d4aa&quot;,&quot;X&quot;:{&quot;Pos&quot;:0},&quot;Y&quot;:{&quot;Pos&quot;:0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8717_1*i*13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a68f6e85c711403590fcc87af10ad891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31fc41685f8c46588fa01973dc68d4aa&quot;,&quot;X&quot;:{&quot;Pos&quot;:2},&quot;Y&quot;:{&quot;Pos&quot;:2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2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8717_1*i*12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1fc41685f8c46588fa01973dc68d4a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75326a4082b40ed9a2e282625b9d69b&quot;,&quot;X&quot;:{&quot;Pos&quot;:1},&quot;Y&quot;:{&quot;Pos&quot;:1}}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ef55431ea5a3ac527a189d5"/>
  <p:tag name="KSO_WM_TEMPLATE_ASSEMBLE_GROUPID" val="5ef55431ea5a3ac527a189d5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8717_1*i*14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da31bb77c3af45319950aec8de41b9e7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31fc41685f8c46588fa01973dc68d4aa&quot;,&quot;X&quot;:{&quot;Pos&quot;:0},&quot;Y&quot;:{&quot;Pos&quot;:0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8717_1*i*13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a68f6e85c711403590fcc87af10ad891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31fc41685f8c46588fa01973dc68d4aa&quot;,&quot;X&quot;:{&quot;Pos&quot;:2},&quot;Y&quot;:{&quot;Pos&quot;:2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3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8717_1*i*12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1fc41685f8c46588fa01973dc68d4a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75326a4082b40ed9a2e282625b9d69b&quot;,&quot;X&quot;:{&quot;Pos&quot;:1},&quot;Y&quot;:{&quot;Pos&quot;:1}}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ef55431ea5a3ac527a189d5"/>
  <p:tag name="KSO_WM_TEMPLATE_ASSEMBLE_GROUPID" val="5ef55431ea5a3ac527a189d5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8717_1*i*14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da31bb77c3af45319950aec8de41b9e7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31fc41685f8c46588fa01973dc68d4aa&quot;,&quot;X&quot;:{&quot;Pos&quot;:0},&quot;Y&quot;:{&quot;Pos&quot;:0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8717_1*i*13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a68f6e85c711403590fcc87af10ad891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31fc41685f8c46588fa01973dc68d4aa&quot;,&quot;X&quot;:{&quot;Pos&quot;:2},&quot;Y&quot;:{&quot;Pos&quot;:2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2258</Words>
  <Application>WPS 演示</Application>
  <PresentationFormat>自定义</PresentationFormat>
  <Paragraphs>166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Arial</vt:lpstr>
      <vt:lpstr>宋体</vt:lpstr>
      <vt:lpstr>Wingdings</vt:lpstr>
      <vt:lpstr>黑体</vt:lpstr>
      <vt:lpstr>微软雅黑</vt:lpstr>
      <vt:lpstr>华文细黑</vt:lpstr>
      <vt:lpstr>字魂70号-灵悦黑体</vt:lpstr>
      <vt:lpstr>Segoe UI</vt:lpstr>
      <vt:lpstr>隶书</vt:lpstr>
      <vt:lpstr>Calibri</vt:lpstr>
      <vt:lpstr>Times New Roman</vt:lpstr>
      <vt:lpstr>Arial Unicode MS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baby</dc:creator>
  <cp:lastModifiedBy>嘟嘟</cp:lastModifiedBy>
  <cp:revision>248</cp:revision>
  <dcterms:created xsi:type="dcterms:W3CDTF">2019-11-11T13:37:00Z</dcterms:created>
  <dcterms:modified xsi:type="dcterms:W3CDTF">2025-10-09T02:39:39Z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1100C5C8790344F19107507A6E28F592_12</vt:lpwstr>
  </property>
</Properties>
</file>